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71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858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233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394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772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062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689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35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040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756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168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31000">
              <a:schemeClr val="accent4">
                <a:lumMod val="45000"/>
                <a:lumOff val="55000"/>
              </a:schemeClr>
            </a:gs>
            <a:gs pos="56000">
              <a:schemeClr val="accent4">
                <a:lumMod val="45000"/>
                <a:lumOff val="55000"/>
              </a:schemeClr>
            </a:gs>
            <a:gs pos="82000">
              <a:schemeClr val="accent4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A849C-C147-40D2-A43F-268F061E701E}" type="datetimeFigureOut">
              <a:rPr lang="hu-HU" smtClean="0"/>
              <a:t>2025. 01. 28.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AFC2B-D02A-4EE3-A663-DD359B763E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670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810327" y="53938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u-HU" dirty="0"/>
              <a:t>Tájékoztatás tanköteles gyermek </a:t>
            </a:r>
            <a:r>
              <a:rPr lang="hu-HU" dirty="0" err="1"/>
              <a:t>beiratásáról</a:t>
            </a:r>
            <a:br>
              <a:rPr lang="hu-HU" dirty="0"/>
            </a:br>
            <a:endParaRPr lang="hu-HU" dirty="0"/>
          </a:p>
        </p:txBody>
      </p:sp>
      <p:pic>
        <p:nvPicPr>
          <p:cNvPr id="1026" name="Picture 2" descr="DSC02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8209" y="2128044"/>
            <a:ext cx="14266935" cy="475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553259" y="4104194"/>
            <a:ext cx="9144000" cy="1655762"/>
          </a:xfrm>
        </p:spPr>
        <p:txBody>
          <a:bodyPr>
            <a:noAutofit/>
          </a:bodyPr>
          <a:lstStyle/>
          <a:p>
            <a:r>
              <a:rPr lang="hu-HU" sz="6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Általános iskolai beiratkozás 2025/2026. tanévre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672" y="144534"/>
            <a:ext cx="1588655" cy="158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0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20252" y="1184676"/>
            <a:ext cx="10806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sz="2400" b="0" i="0" dirty="0">
                <a:solidFill>
                  <a:srgbClr val="640201"/>
                </a:solidFill>
                <a:effectLst/>
                <a:latin typeface="Geneva"/>
              </a:rPr>
              <a:t>Az a gyermek, aki abban az évben, amelynek augusztus 31. napjáig a hatodik életévét betölti, tankötelessé válik. (</a:t>
            </a:r>
            <a:r>
              <a:rPr lang="hu-HU" sz="2400" b="0" i="0" dirty="0" err="1">
                <a:solidFill>
                  <a:srgbClr val="640201"/>
                </a:solidFill>
                <a:effectLst/>
                <a:latin typeface="Geneva"/>
              </a:rPr>
              <a:t>Nkt</a:t>
            </a:r>
            <a:r>
              <a:rPr lang="hu-HU" sz="2400" b="0" i="0" dirty="0">
                <a:solidFill>
                  <a:srgbClr val="640201"/>
                </a:solidFill>
                <a:effectLst/>
                <a:latin typeface="Geneva"/>
              </a:rPr>
              <a:t>. 45.§(2))</a:t>
            </a:r>
          </a:p>
        </p:txBody>
      </p:sp>
      <p:sp>
        <p:nvSpPr>
          <p:cNvPr id="3" name="Téglalap 2"/>
          <p:cNvSpPr/>
          <p:nvPr/>
        </p:nvSpPr>
        <p:spPr>
          <a:xfrm>
            <a:off x="494143" y="2124625"/>
            <a:ext cx="108065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sz="2400" b="1" i="0" dirty="0">
                <a:solidFill>
                  <a:srgbClr val="640201"/>
                </a:solidFill>
                <a:effectLst/>
                <a:latin typeface="inherit"/>
              </a:rPr>
              <a:t>Személyes beiratkozás </a:t>
            </a:r>
            <a:r>
              <a:rPr lang="hu-HU" sz="2400" b="0" i="0" dirty="0">
                <a:solidFill>
                  <a:srgbClr val="640201"/>
                </a:solidFill>
                <a:effectLst/>
                <a:latin typeface="Geneva"/>
              </a:rPr>
              <a:t>időpontja:</a:t>
            </a:r>
            <a:br>
              <a:rPr lang="hu-HU" sz="2400" b="1" i="0" dirty="0">
                <a:solidFill>
                  <a:srgbClr val="640201"/>
                </a:solidFill>
                <a:effectLst/>
                <a:latin typeface="inherit"/>
              </a:rPr>
            </a:br>
            <a:r>
              <a:rPr lang="hu-HU" sz="2400" b="1" i="0" dirty="0">
                <a:solidFill>
                  <a:srgbClr val="640201"/>
                </a:solidFill>
                <a:effectLst/>
                <a:latin typeface="inherit"/>
              </a:rPr>
              <a:t>2025.04.10-én és 11-én 7.30-17.30 óráig – időpontot lehet majd foglalni</a:t>
            </a:r>
          </a:p>
          <a:p>
            <a:pPr fontAlgn="base"/>
            <a:endParaRPr lang="hu-HU" b="1" i="0" dirty="0">
              <a:solidFill>
                <a:srgbClr val="640201"/>
              </a:solidFill>
              <a:effectLst/>
              <a:latin typeface="inherit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554178" y="3232621"/>
            <a:ext cx="104093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i="0" dirty="0">
                <a:solidFill>
                  <a:srgbClr val="640201"/>
                </a:solidFill>
                <a:effectLst/>
                <a:latin typeface="Geneva"/>
              </a:rPr>
              <a:t>- A felvételi kérelem benyújtható a Kréta rendszer e-Ügyintézés felületén</a:t>
            </a:r>
            <a:r>
              <a:rPr lang="hu-HU" sz="2400" b="0" i="0" dirty="0">
                <a:solidFill>
                  <a:srgbClr val="640201"/>
                </a:solidFill>
                <a:effectLst/>
                <a:latin typeface="Geneva"/>
              </a:rPr>
              <a:t> </a:t>
            </a:r>
            <a:r>
              <a:rPr lang="hu-HU" sz="2400" b="1" i="0" dirty="0">
                <a:solidFill>
                  <a:srgbClr val="640201"/>
                </a:solidFill>
                <a:effectLst/>
                <a:latin typeface="Geneva"/>
              </a:rPr>
              <a:t>keresztül</a:t>
            </a:r>
          </a:p>
          <a:p>
            <a:br>
              <a:rPr lang="hu-HU" dirty="0">
                <a:solidFill>
                  <a:srgbClr val="640201"/>
                </a:solidFill>
                <a:latin typeface="Geneva"/>
              </a:rPr>
            </a:b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494143" y="4962786"/>
            <a:ext cx="110420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i="0" dirty="0">
                <a:solidFill>
                  <a:srgbClr val="640201"/>
                </a:solidFill>
                <a:effectLst/>
                <a:latin typeface="Geneva"/>
              </a:rPr>
              <a:t>- Az általános iskolai beiratkozáshoz szükséges dokumentumokat </a:t>
            </a:r>
            <a:r>
              <a:rPr lang="hu-HU" sz="2400" b="1" i="0" u="sng" dirty="0">
                <a:solidFill>
                  <a:srgbClr val="640201"/>
                </a:solidFill>
                <a:effectLst/>
                <a:latin typeface="Geneva"/>
              </a:rPr>
              <a:t>mindkét törvényes képviselő aláírásával</a:t>
            </a:r>
            <a:r>
              <a:rPr lang="hu-HU" sz="2400" b="1" i="0" dirty="0">
                <a:solidFill>
                  <a:srgbClr val="640201"/>
                </a:solidFill>
                <a:effectLst/>
                <a:latin typeface="Geneva"/>
              </a:rPr>
              <a:t> ellátva kell benyújtani</a:t>
            </a:r>
            <a:endParaRPr lang="hu-HU" sz="2400" dirty="0"/>
          </a:p>
        </p:txBody>
      </p:sp>
      <p:sp>
        <p:nvSpPr>
          <p:cNvPr id="7" name="Téglalap 6"/>
          <p:cNvSpPr/>
          <p:nvPr/>
        </p:nvSpPr>
        <p:spPr>
          <a:xfrm>
            <a:off x="494143" y="4111074"/>
            <a:ext cx="10658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>
                <a:solidFill>
                  <a:srgbClr val="640201"/>
                </a:solidFill>
                <a:latin typeface="Geneva"/>
              </a:rPr>
              <a:t>- A beiratkozáshoz szükséges dokumentumok eredetijét április 10-11-én be kell mutatni!</a:t>
            </a:r>
            <a:endParaRPr lang="hu-HU" sz="2400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6398" y="109237"/>
            <a:ext cx="1588655" cy="158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08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57018" y="824911"/>
            <a:ext cx="10058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sz="2800" b="1" i="0" u="sng" dirty="0">
                <a:solidFill>
                  <a:srgbClr val="640201"/>
                </a:solidFill>
                <a:effectLst/>
                <a:latin typeface="Geneva"/>
              </a:rPr>
              <a:t>Amire feltétlenül szükség lesz a gyermekre vonatkozóan: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b="0" i="0" dirty="0">
                <a:solidFill>
                  <a:srgbClr val="640201"/>
                </a:solidFill>
                <a:effectLst/>
                <a:latin typeface="Geneva"/>
              </a:rPr>
              <a:t>Születési anyakönyvi kivonat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640201"/>
                </a:solidFill>
                <a:latin typeface="Geneva"/>
              </a:rPr>
              <a:t>Személyi igazolvány (ha van)</a:t>
            </a:r>
            <a:endParaRPr lang="hu-HU" sz="2800" b="0" i="0" dirty="0">
              <a:solidFill>
                <a:srgbClr val="640201"/>
              </a:solidFill>
              <a:effectLst/>
              <a:latin typeface="Geneva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b="0" i="0" dirty="0">
                <a:solidFill>
                  <a:srgbClr val="640201"/>
                </a:solidFill>
                <a:effectLst/>
                <a:latin typeface="Geneva"/>
              </a:rPr>
              <a:t>Lakcímkártya 2db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640201"/>
                </a:solidFill>
                <a:latin typeface="Geneva"/>
              </a:rPr>
              <a:t>OM azonosító</a:t>
            </a:r>
            <a:endParaRPr lang="hu-HU" sz="2800" b="0" i="0" dirty="0">
              <a:solidFill>
                <a:srgbClr val="640201"/>
              </a:solidFill>
              <a:effectLst/>
              <a:latin typeface="Geneva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b="0" i="0" dirty="0">
                <a:solidFill>
                  <a:srgbClr val="640201"/>
                </a:solidFill>
                <a:effectLst/>
                <a:latin typeface="Geneva"/>
              </a:rPr>
              <a:t>Szakértői vélemény BTMN, SNI esetén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640201"/>
                </a:solidFill>
                <a:latin typeface="Geneva"/>
              </a:rPr>
              <a:t>Oltási könyv másolata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640201"/>
                </a:solidFill>
                <a:latin typeface="Geneva"/>
              </a:rPr>
              <a:t>Meghatalmazás, ha a beiratkozásnál csak az egyik szülő van jelen (2 tanú aláírásával)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hu-HU" sz="2800" b="0" i="0" dirty="0">
              <a:solidFill>
                <a:srgbClr val="640201"/>
              </a:solidFill>
              <a:effectLst/>
              <a:latin typeface="Geneva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5345" y="283079"/>
            <a:ext cx="1588655" cy="158865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1126" y="4867563"/>
            <a:ext cx="3980873" cy="1990437"/>
          </a:xfrm>
          <a:prstGeom prst="rect">
            <a:avLst/>
          </a:prstGeom>
        </p:spPr>
      </p:pic>
      <p:sp>
        <p:nvSpPr>
          <p:cNvPr id="5" name="Jobb oldali kapcsos zárójel 4"/>
          <p:cNvSpPr/>
          <p:nvPr/>
        </p:nvSpPr>
        <p:spPr>
          <a:xfrm>
            <a:off x="5320145" y="1330036"/>
            <a:ext cx="323273" cy="840509"/>
          </a:xfrm>
          <a:prstGeom prst="rightBrace">
            <a:avLst/>
          </a:prstGeom>
          <a:noFill/>
          <a:ln w="28575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755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41744" y="880102"/>
            <a:ext cx="100676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sz="2800" b="1" u="sng" dirty="0">
                <a:solidFill>
                  <a:srgbClr val="640201"/>
                </a:solidFill>
                <a:latin typeface="Geneva"/>
              </a:rPr>
              <a:t>Nyilatkozattétel a törvényes képviselő vagy gyám esetén: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640201"/>
                </a:solidFill>
                <a:latin typeface="Geneva"/>
              </a:rPr>
              <a:t>törvényes képviselet – egyedül neveli? – felügyelet?</a:t>
            </a:r>
            <a:br>
              <a:rPr lang="hu-HU" sz="2800" dirty="0">
                <a:solidFill>
                  <a:srgbClr val="640201"/>
                </a:solidFill>
                <a:latin typeface="Geneva"/>
              </a:rPr>
            </a:br>
            <a:endParaRPr lang="hu-HU" sz="2800" dirty="0">
              <a:solidFill>
                <a:srgbClr val="640201"/>
              </a:solidFill>
              <a:latin typeface="Geneva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640201"/>
                </a:solidFill>
                <a:latin typeface="Geneva"/>
              </a:rPr>
              <a:t>életvitelszerű ottlakás</a:t>
            </a:r>
            <a:br>
              <a:rPr lang="hu-HU" sz="2800" dirty="0">
                <a:solidFill>
                  <a:srgbClr val="640201"/>
                </a:solidFill>
                <a:latin typeface="Geneva"/>
              </a:rPr>
            </a:br>
            <a:endParaRPr lang="hu-HU" sz="2800" dirty="0">
              <a:solidFill>
                <a:srgbClr val="640201"/>
              </a:solidFill>
              <a:latin typeface="Geneva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640201"/>
                </a:solidFill>
                <a:latin typeface="Geneva"/>
              </a:rPr>
              <a:t>Etika/Hittan tantárgyra vonatkozó kérelem</a:t>
            </a:r>
            <a:br>
              <a:rPr lang="hu-HU" sz="2800" dirty="0">
                <a:solidFill>
                  <a:srgbClr val="640201"/>
                </a:solidFill>
                <a:latin typeface="Geneva"/>
              </a:rPr>
            </a:br>
            <a:endParaRPr lang="hu-HU" sz="2800" dirty="0">
              <a:solidFill>
                <a:srgbClr val="640201"/>
              </a:solidFill>
              <a:latin typeface="Geneva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640201"/>
                </a:solidFill>
                <a:latin typeface="Geneva"/>
              </a:rPr>
              <a:t>Hozzájáruló nyilatkozat fénykép és videó készítéséhez</a:t>
            </a:r>
            <a:br>
              <a:rPr lang="hu-HU" sz="2800" dirty="0">
                <a:solidFill>
                  <a:srgbClr val="640201"/>
                </a:solidFill>
                <a:latin typeface="Geneva"/>
              </a:rPr>
            </a:br>
            <a:endParaRPr lang="hu-HU" sz="2800" dirty="0">
              <a:solidFill>
                <a:srgbClr val="640201"/>
              </a:solidFill>
              <a:latin typeface="Geneva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rgbClr val="640201"/>
                </a:solidFill>
                <a:latin typeface="Geneva"/>
              </a:rPr>
              <a:t>Egészségügyi adatlap 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9381" y="172242"/>
            <a:ext cx="1588655" cy="158865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1126" y="4867563"/>
            <a:ext cx="3980873" cy="199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914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26474" y="358562"/>
            <a:ext cx="102708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i="0" dirty="0">
                <a:solidFill>
                  <a:srgbClr val="640201"/>
                </a:solidFill>
                <a:effectLst/>
                <a:latin typeface="Geneva"/>
              </a:rPr>
              <a:t>Ha a szülőnek nincs ettől eltérő szándéka, a kötelező felvételt biztosító körzetes iskola a gyermeket hivatalból felveszi</a:t>
            </a:r>
            <a:endParaRPr lang="hu-HU" sz="2400" dirty="0"/>
          </a:p>
        </p:txBody>
      </p:sp>
      <p:sp>
        <p:nvSpPr>
          <p:cNvPr id="3" name="Téglalap 2"/>
          <p:cNvSpPr/>
          <p:nvPr/>
        </p:nvSpPr>
        <p:spPr>
          <a:xfrm>
            <a:off x="471054" y="3082842"/>
            <a:ext cx="10566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sz="2400" b="0" i="0" dirty="0">
                <a:solidFill>
                  <a:srgbClr val="640201"/>
                </a:solidFill>
                <a:effectLst/>
                <a:latin typeface="Geneva"/>
              </a:rPr>
              <a:t>Az adott évben tanköteles korba lépő </a:t>
            </a:r>
            <a:r>
              <a:rPr lang="hu-HU" sz="2400" b="1" i="0" dirty="0">
                <a:solidFill>
                  <a:srgbClr val="640201"/>
                </a:solidFill>
                <a:effectLst/>
                <a:latin typeface="inherit"/>
              </a:rPr>
              <a:t>sajátos nevelési igényű gyermeket a szakértői véleményben kijelölt iskola hivatalból felveszi.</a:t>
            </a:r>
            <a:endParaRPr lang="hu-HU" sz="2400" b="0" i="0" dirty="0">
              <a:solidFill>
                <a:srgbClr val="640201"/>
              </a:solidFill>
              <a:effectLst/>
              <a:latin typeface="Geneva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71054" y="4114307"/>
            <a:ext cx="106772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sz="2400" b="0" i="0" dirty="0">
                <a:solidFill>
                  <a:srgbClr val="640201"/>
                </a:solidFill>
                <a:effectLst/>
                <a:latin typeface="Geneva"/>
              </a:rPr>
              <a:t>Magyar állampolgárságú </a:t>
            </a:r>
            <a:r>
              <a:rPr lang="hu-HU" sz="2400" b="1" i="0" dirty="0">
                <a:solidFill>
                  <a:srgbClr val="640201"/>
                </a:solidFill>
                <a:effectLst/>
                <a:latin typeface="inherit"/>
              </a:rPr>
              <a:t>tanköteles tanuló, amennyiben külföldön kívánja folytatni tanulmányait, be kell jelentenie az Oktatási Hivatalnak.</a:t>
            </a:r>
            <a:endParaRPr lang="hu-HU" sz="2400" b="0" i="0" dirty="0">
              <a:solidFill>
                <a:srgbClr val="640201"/>
              </a:solidFill>
              <a:effectLst/>
              <a:latin typeface="Geneva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71054" y="1371415"/>
            <a:ext cx="106772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>
                <a:solidFill>
                  <a:srgbClr val="640201"/>
                </a:solidFill>
                <a:latin typeface="Geneva"/>
              </a:rPr>
              <a:t>Az </a:t>
            </a:r>
            <a:r>
              <a:rPr lang="hu-HU" sz="2400" b="1" dirty="0" err="1">
                <a:solidFill>
                  <a:srgbClr val="640201"/>
                </a:solidFill>
                <a:latin typeface="Geneva"/>
              </a:rPr>
              <a:t>Nkt</a:t>
            </a:r>
            <a:r>
              <a:rPr lang="hu-HU" sz="2400" b="1" dirty="0">
                <a:solidFill>
                  <a:srgbClr val="640201"/>
                </a:solidFill>
                <a:latin typeface="Geneva"/>
              </a:rPr>
              <a:t>. 72. § (2) bekezdése szerint a szülőt megilleti a nevelési-oktatási intézmény szabad megválasztásának joga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8545" y="118461"/>
            <a:ext cx="1588655" cy="1588655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471054" y="2420709"/>
            <a:ext cx="96335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sz="2400" b="1" i="0" dirty="0">
                <a:solidFill>
                  <a:srgbClr val="640201"/>
                </a:solidFill>
                <a:effectLst/>
                <a:latin typeface="inherit"/>
              </a:rPr>
              <a:t>A gyermek felvételéről az intézményvezető dönt.</a:t>
            </a:r>
            <a:r>
              <a:rPr lang="hu-HU" sz="2400" b="0" i="0" dirty="0">
                <a:solidFill>
                  <a:srgbClr val="640201"/>
                </a:solidFill>
                <a:effectLst/>
                <a:latin typeface="Geneva"/>
              </a:rPr>
              <a:t> (</a:t>
            </a:r>
            <a:r>
              <a:rPr lang="hu-HU" sz="2400" b="0" i="0" dirty="0" err="1">
                <a:solidFill>
                  <a:srgbClr val="640201"/>
                </a:solidFill>
                <a:effectLst/>
                <a:latin typeface="Geneva"/>
              </a:rPr>
              <a:t>Nkt</a:t>
            </a:r>
            <a:r>
              <a:rPr lang="hu-HU" sz="2400" b="0" i="0" dirty="0">
                <a:solidFill>
                  <a:srgbClr val="640201"/>
                </a:solidFill>
                <a:effectLst/>
                <a:latin typeface="Geneva"/>
              </a:rPr>
              <a:t>. 50.§(1))</a:t>
            </a:r>
          </a:p>
        </p:txBody>
      </p:sp>
      <p:sp>
        <p:nvSpPr>
          <p:cNvPr id="9" name="Téglalap 8"/>
          <p:cNvSpPr/>
          <p:nvPr/>
        </p:nvSpPr>
        <p:spPr>
          <a:xfrm>
            <a:off x="526472" y="5040904"/>
            <a:ext cx="102708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sz="2400" b="1" u="sng" dirty="0">
                <a:solidFill>
                  <a:srgbClr val="640201"/>
                </a:solidFill>
                <a:latin typeface="Geneva"/>
              </a:rPr>
              <a:t>Nem magyar állampolgár </a:t>
            </a:r>
            <a:r>
              <a:rPr lang="hu-HU" sz="2400" dirty="0">
                <a:solidFill>
                  <a:srgbClr val="640201"/>
                </a:solidFill>
                <a:latin typeface="Geneva"/>
              </a:rPr>
              <a:t>kiskorú akkor tanköteles, ha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640201"/>
                </a:solidFill>
                <a:latin typeface="Geneva"/>
              </a:rPr>
              <a:t>befogadott jogállású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640201"/>
                </a:solidFill>
                <a:latin typeface="Geneva"/>
              </a:rPr>
              <a:t>jogerősen Magyarországon tartózkodik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640201"/>
                </a:solidFill>
                <a:latin typeface="Geneva"/>
              </a:rPr>
              <a:t>bevándorló, letelepedett jogállású</a:t>
            </a:r>
            <a:endParaRPr lang="hu-HU" sz="2400" b="0" i="0" dirty="0">
              <a:solidFill>
                <a:srgbClr val="640201"/>
              </a:solidFill>
              <a:effectLst/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82302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Következő alkalmak: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462621" y="3787840"/>
            <a:ext cx="7589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800" dirty="0"/>
              <a:t>- </a:t>
            </a:r>
            <a:r>
              <a:rPr lang="hu-HU" sz="4000" dirty="0"/>
              <a:t>Iskolanyitogató: március 25. 17:00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562013" y="4896579"/>
            <a:ext cx="107149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/>
              <a:t>- Futsal – fitnesz alkalmassági mérés: március vége</a:t>
            </a:r>
            <a:r>
              <a:rPr lang="hu-HU" dirty="0"/>
              <a:t>.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13DB6A67-9DA9-22B1-BB2A-7C916EB06972}"/>
              </a:ext>
            </a:extLst>
          </p:cNvPr>
          <p:cNvSpPr txBox="1"/>
          <p:nvPr/>
        </p:nvSpPr>
        <p:spPr>
          <a:xfrm>
            <a:off x="562013" y="1758603"/>
            <a:ext cx="53997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/>
              <a:t>- Nyílt hét: február 03-07</a:t>
            </a:r>
            <a:r>
              <a:rPr lang="hu-HU" dirty="0"/>
              <a:t>.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19B06EC0-0DA3-5DF9-7464-26FCBD14DA6E}"/>
              </a:ext>
            </a:extLst>
          </p:cNvPr>
          <p:cNvSpPr txBox="1"/>
          <p:nvPr/>
        </p:nvSpPr>
        <p:spPr>
          <a:xfrm>
            <a:off x="462621" y="2802212"/>
            <a:ext cx="6151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/>
              <a:t>- Előzetes szándéknyilatkozat</a:t>
            </a:r>
          </a:p>
        </p:txBody>
      </p:sp>
    </p:spTree>
    <p:extLst>
      <p:ext uri="{BB962C8B-B14F-4D97-AF65-F5344CB8AC3E}">
        <p14:creationId xmlns:p14="http://schemas.microsoft.com/office/powerpoint/2010/main" val="425861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311</Words>
  <Application>Microsoft Office PowerPoint</Application>
  <PresentationFormat>Szélesvásznú</PresentationFormat>
  <Paragraphs>36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Geneva</vt:lpstr>
      <vt:lpstr>inherit</vt:lpstr>
      <vt:lpstr>Office-téma</vt:lpstr>
      <vt:lpstr>Tájékoztatás tanköteles gyermek beiratásáról </vt:lpstr>
      <vt:lpstr>PowerPoint-bemutató</vt:lpstr>
      <vt:lpstr>PowerPoint-bemutató</vt:lpstr>
      <vt:lpstr>PowerPoint-bemutató</vt:lpstr>
      <vt:lpstr>PowerPoint-bemutató</vt:lpstr>
      <vt:lpstr>Következő alkalmak: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Tájékoztatás tanköteles gyermek beiratásáról</dc:title>
  <dc:creator>Czigány Kinga</dc:creator>
  <cp:lastModifiedBy>O365 felhasználó</cp:lastModifiedBy>
  <cp:revision>29</cp:revision>
  <dcterms:created xsi:type="dcterms:W3CDTF">2022-01-30T18:12:03Z</dcterms:created>
  <dcterms:modified xsi:type="dcterms:W3CDTF">2025-01-28T14:41:27Z</dcterms:modified>
</cp:coreProperties>
</file>